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Radley" charset="1" panose="00000500000000000000"/>
      <p:regular r:id="rId12"/>
    </p:embeddedFont>
    <p:embeddedFont>
      <p:font typeface="Raleway Bold" charset="1" panose="020B0803030101060003"/>
      <p:regular r:id="rId13"/>
    </p:embeddedFont>
    <p:embeddedFont>
      <p:font typeface="Prata" charset="1" panose="00000500000000000000"/>
      <p:regular r:id="rId14"/>
    </p:embeddedFont>
    <p:embeddedFont>
      <p:font typeface="Canva Sans Bold" charset="1" panose="020B0803030501040103"/>
      <p:regular r:id="rId15"/>
    </p:embeddedFont>
    <p:embeddedFont>
      <p:font typeface="Canva San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Raleway" charset="1" panose="020B05030301010600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https://www.icpsr.umich.edu/web/ICPSR/studies/30263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C2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42594" cy="10287000"/>
          </a:xfrm>
          <a:custGeom>
            <a:avLst/>
            <a:gdLst/>
            <a:ahLst/>
            <a:cxnLst/>
            <a:rect r="r" b="b" t="t" l="l"/>
            <a:pathLst>
              <a:path h="10287000" w="18142594">
                <a:moveTo>
                  <a:pt x="0" y="0"/>
                </a:moveTo>
                <a:lnTo>
                  <a:pt x="18142594" y="0"/>
                </a:lnTo>
                <a:lnTo>
                  <a:pt x="181425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171" t="-11585" r="-4900" b="-807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1093" y="3302909"/>
            <a:ext cx="14745813" cy="464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>
                <a:solidFill>
                  <a:srgbClr val="2D3031"/>
                </a:solidFill>
                <a:latin typeface="Radley"/>
                <a:ea typeface="Radley"/>
                <a:cs typeface="Radley"/>
                <a:sym typeface="Radley"/>
              </a:rPr>
              <a:t>Gender, Roles &amp; Careers: Exploring Congruity Theories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67193" y="8979713"/>
            <a:ext cx="591378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2D3031"/>
                </a:solidFill>
                <a:latin typeface="Raleway Bold"/>
                <a:ea typeface="Raleway Bold"/>
                <a:cs typeface="Raleway Bold"/>
                <a:sym typeface="Raleway Bold"/>
              </a:rPr>
              <a:t>Rashi Gupta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67193" y="9417863"/>
            <a:ext cx="5913783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2D3031"/>
                </a:solidFill>
                <a:latin typeface="Raleway Bold"/>
                <a:ea typeface="Raleway Bold"/>
                <a:cs typeface="Raleway Bold"/>
                <a:sym typeface="Raleway Bold"/>
              </a:rPr>
              <a:t>2024 July 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820" r="-8923" b="-4682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40784" y="0"/>
            <a:ext cx="1547216" cy="10287000"/>
            <a:chOff x="0" y="0"/>
            <a:chExt cx="523379" cy="3479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3379" cy="3479800"/>
            </a:xfrm>
            <a:custGeom>
              <a:avLst/>
              <a:gdLst/>
              <a:ahLst/>
              <a:cxnLst/>
              <a:rect r="r" b="b" t="t" l="l"/>
              <a:pathLst>
                <a:path h="3479800" w="523379">
                  <a:moveTo>
                    <a:pt x="0" y="0"/>
                  </a:moveTo>
                  <a:lnTo>
                    <a:pt x="523379" y="0"/>
                  </a:lnTo>
                  <a:lnTo>
                    <a:pt x="52337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E6CCB2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7127588" y="9201150"/>
            <a:ext cx="77360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804F3B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636952" y="2525654"/>
            <a:ext cx="5877440" cy="5559740"/>
          </a:xfrm>
          <a:custGeom>
            <a:avLst/>
            <a:gdLst/>
            <a:ahLst/>
            <a:cxnLst/>
            <a:rect r="r" b="b" t="t" l="l"/>
            <a:pathLst>
              <a:path h="5559740" w="5877440">
                <a:moveTo>
                  <a:pt x="0" y="0"/>
                </a:moveTo>
                <a:lnTo>
                  <a:pt x="5877440" y="0"/>
                </a:lnTo>
                <a:lnTo>
                  <a:pt x="5877440" y="5559741"/>
                </a:lnTo>
                <a:lnTo>
                  <a:pt x="0" y="55597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0190" y="207645"/>
            <a:ext cx="1751100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Why this topic ? (</a:t>
            </a:r>
            <a:r>
              <a:rPr lang="en-US" sz="5199" u="sng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  <a:hlinkClick r:id="rId4" tooltip="https://www.icpsr.umich.edu/web/ICPSR/studies/30263"/>
              </a:rPr>
              <a:t>LSAY dataset</a:t>
            </a:r>
            <a:r>
              <a:rPr lang="en-US" sz="5199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6948" y="1854201"/>
            <a:ext cx="10940004" cy="8432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1- What are gender disparities in career trajectories ?</a:t>
            </a:r>
          </a:p>
          <a:p>
            <a:pPr algn="l">
              <a:lnSpc>
                <a:spcPts val="5600"/>
              </a:lnSpc>
            </a:pP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11- How does gender-minority status impact career changes during emerging adulthood?(like nursing and  labour major fields along with STEM fields )</a:t>
            </a:r>
          </a:p>
          <a:p>
            <a:pPr algn="l">
              <a:lnSpc>
                <a:spcPts val="5600"/>
              </a:lnSpc>
            </a:pP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Radley"/>
                <a:ea typeface="Radley"/>
                <a:cs typeface="Radley"/>
                <a:sym typeface="Radley"/>
              </a:rPr>
              <a:t>Note: Understanding these questions is crucial for promoting gender diversity and inclusion in education and the workforce.</a:t>
            </a:r>
          </a:p>
          <a:p>
            <a:pPr algn="l">
              <a:lnSpc>
                <a:spcPts val="56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3882" y="1593802"/>
            <a:ext cx="7607987" cy="5869673"/>
          </a:xfrm>
          <a:custGeom>
            <a:avLst/>
            <a:gdLst/>
            <a:ahLst/>
            <a:cxnLst/>
            <a:rect r="r" b="b" t="t" l="l"/>
            <a:pathLst>
              <a:path h="5869673" w="7607987">
                <a:moveTo>
                  <a:pt x="0" y="0"/>
                </a:moveTo>
                <a:lnTo>
                  <a:pt x="7607987" y="0"/>
                </a:lnTo>
                <a:lnTo>
                  <a:pt x="7607987" y="5869673"/>
                </a:lnTo>
                <a:lnTo>
                  <a:pt x="0" y="5869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1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8762" y="1593802"/>
            <a:ext cx="8346962" cy="5974877"/>
          </a:xfrm>
          <a:custGeom>
            <a:avLst/>
            <a:gdLst/>
            <a:ahLst/>
            <a:cxnLst/>
            <a:rect r="r" b="b" t="t" l="l"/>
            <a:pathLst>
              <a:path h="5974877" w="8346962">
                <a:moveTo>
                  <a:pt x="0" y="0"/>
                </a:moveTo>
                <a:lnTo>
                  <a:pt x="8346963" y="0"/>
                </a:lnTo>
                <a:lnTo>
                  <a:pt x="8346963" y="5974876"/>
                </a:lnTo>
                <a:lnTo>
                  <a:pt x="0" y="5974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1347" y="348295"/>
            <a:ext cx="617995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Findings 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39238" y="4457700"/>
            <a:ext cx="9525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12193" y="8163242"/>
            <a:ext cx="17673138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 students progress through their grades, their interest in various fields generally increases. However, this growing interest often leads to greater uncertainty and indecision when making final career choices.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4o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6485" y="0"/>
            <a:ext cx="18831916" cy="10287000"/>
          </a:xfrm>
          <a:custGeom>
            <a:avLst/>
            <a:gdLst/>
            <a:ahLst/>
            <a:cxnLst/>
            <a:rect r="r" b="b" t="t" l="l"/>
            <a:pathLst>
              <a:path h="10287000" w="18831916">
                <a:moveTo>
                  <a:pt x="0" y="0"/>
                </a:moveTo>
                <a:lnTo>
                  <a:pt x="18831916" y="0"/>
                </a:lnTo>
                <a:lnTo>
                  <a:pt x="188319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0" t="-52468" r="0" b="-3059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5607" y="121335"/>
            <a:ext cx="17696787" cy="963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spc="-1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Points for Each Grade</a:t>
            </a:r>
          </a:p>
          <a:p>
            <a:pPr algn="ctr">
              <a:lnSpc>
                <a:spcPts val="6300"/>
              </a:lnSpc>
            </a:pPr>
          </a:p>
          <a:p>
            <a:pPr algn="l">
              <a:lnSpc>
                <a:spcPts val="4900"/>
              </a:lnSpc>
            </a:pPr>
            <a:r>
              <a:rPr lang="en-US" sz="3500" spc="-10" u="sng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7th Grade: Setting the Stage for Gender Perceptions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 spc="-1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Subject Preferences and Teacher Influence: Boys show a stronger preference for Math and Science, while girls have a more balanced interest across subjects.</a:t>
            </a:r>
          </a:p>
          <a:p>
            <a:pPr algn="l">
              <a:lnSpc>
                <a:spcPts val="4900"/>
              </a:lnSpc>
            </a:pPr>
            <a:r>
              <a:rPr lang="en-US" sz="3500" spc="-10" u="sng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8th Grade: Shaping Gendered Career Aspirations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 spc="-1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Career Aspirations and Gender Stereotypes: Boys lean towards STEM fields, and girls towards humanities and social sciences, reflecting traditional gender roles.</a:t>
            </a:r>
          </a:p>
          <a:p>
            <a:pPr algn="l">
              <a:lnSpc>
                <a:spcPts val="4900"/>
              </a:lnSpc>
            </a:pPr>
            <a:r>
              <a:rPr lang="en-US" sz="3500" spc="-10" u="sng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9th Grade: Cementing Gendered Interests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 spc="-1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Subject Preferences and Gender Dynamics: Boys exhibit higher interest in STEM subjects, while girls prefer humanities, reinforcing entrenched gender roles.</a:t>
            </a:r>
          </a:p>
          <a:p>
            <a:pPr algn="ctr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820" r="-8923" b="-4682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1943"/>
            <a:ext cx="632269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Variables  Utilised :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6619" y="2070862"/>
            <a:ext cx="18098812" cy="245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1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Several variables were utilized, including subject preferences, teacher influence, parental expectations, gender roles, career aspirations, gender stereotypes, grades, enjoyment, and gender perceptions.</a:t>
            </a:r>
          </a:p>
          <a:p>
            <a:pPr algn="ctr">
              <a:lnSpc>
                <a:spcPts val="49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695152" y="5308384"/>
            <a:ext cx="49897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Methods Used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6925945"/>
            <a:ext cx="17907015" cy="183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employed predictive modeling to analyze the interests of boys and girls in each grade and compared these predictions with their actual college majors after completing their preliminary education.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95700"/>
            <a:ext cx="14745813" cy="312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>
                <a:solidFill>
                  <a:srgbClr val="804F3B"/>
                </a:solidFill>
                <a:latin typeface="Radley"/>
                <a:ea typeface="Radley"/>
                <a:cs typeface="Radley"/>
                <a:sym typeface="Radley"/>
              </a:rPr>
              <a:t>Thank you</a:t>
            </a:r>
          </a:p>
          <a:p>
            <a:pPr algn="l">
              <a:lnSpc>
                <a:spcPts val="12000"/>
              </a:lnSpc>
            </a:pPr>
            <a:r>
              <a:rPr lang="en-US" sz="12000">
                <a:solidFill>
                  <a:srgbClr val="804F3B"/>
                </a:solidFill>
                <a:latin typeface="Radley"/>
                <a:ea typeface="Radley"/>
                <a:cs typeface="Radley"/>
                <a:sym typeface="Radley"/>
              </a:rPr>
              <a:t>for listening!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206520"/>
            <a:ext cx="591378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804F3B"/>
                </a:solidFill>
                <a:latin typeface="Raleway"/>
                <a:ea typeface="Raleway"/>
                <a:cs typeface="Raleway"/>
                <a:sym typeface="Raleway"/>
              </a:rPr>
              <a:t>Rashi Gupta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-28411" r="0" b="-4936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4000" y="9206520"/>
            <a:ext cx="591378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804F3B"/>
                </a:solidFill>
                <a:latin typeface="Raleway"/>
                <a:ea typeface="Raleway"/>
                <a:cs typeface="Raleway"/>
                <a:sym typeface="Raleway"/>
              </a:rPr>
              <a:t>2024 July 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DAGL7Atjd6M</dc:identifier>
  <dcterms:modified xsi:type="dcterms:W3CDTF">2011-08-01T06:04:30Z</dcterms:modified>
  <cp:revision>1</cp:revision>
  <dc:title>Non Text Magic Studio Magic Design for Presentations L&amp;P</dc:title>
</cp:coreProperties>
</file>